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6"/>
  </p:notesMasterIdLst>
  <p:sldIdLst>
    <p:sldId id="362" r:id="rId2"/>
    <p:sldId id="365" r:id="rId3"/>
    <p:sldId id="491" r:id="rId4"/>
    <p:sldId id="529" r:id="rId5"/>
    <p:sldId id="530" r:id="rId6"/>
    <p:sldId id="531" r:id="rId7"/>
    <p:sldId id="533" r:id="rId8"/>
    <p:sldId id="534" r:id="rId9"/>
    <p:sldId id="528" r:id="rId10"/>
    <p:sldId id="535" r:id="rId11"/>
    <p:sldId id="527" r:id="rId12"/>
    <p:sldId id="506" r:id="rId13"/>
    <p:sldId id="507" r:id="rId14"/>
    <p:sldId id="508" r:id="rId15"/>
    <p:sldId id="509" r:id="rId16"/>
    <p:sldId id="510" r:id="rId17"/>
    <p:sldId id="511" r:id="rId18"/>
    <p:sldId id="512" r:id="rId19"/>
    <p:sldId id="482" r:id="rId20"/>
    <p:sldId id="513" r:id="rId21"/>
    <p:sldId id="514" r:id="rId22"/>
    <p:sldId id="515" r:id="rId23"/>
    <p:sldId id="516" r:id="rId24"/>
    <p:sldId id="517" r:id="rId25"/>
    <p:sldId id="518" r:id="rId26"/>
    <p:sldId id="519" r:id="rId27"/>
    <p:sldId id="520" r:id="rId28"/>
    <p:sldId id="521" r:id="rId29"/>
    <p:sldId id="522" r:id="rId30"/>
    <p:sldId id="523" r:id="rId31"/>
    <p:sldId id="524" r:id="rId32"/>
    <p:sldId id="525" r:id="rId33"/>
    <p:sldId id="526" r:id="rId34"/>
    <p:sldId id="273" r:id="rId35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5" autoAdjust="0"/>
    <p:restoredTop sz="95603" autoAdjust="0"/>
  </p:normalViewPr>
  <p:slideViewPr>
    <p:cSldViewPr>
      <p:cViewPr>
        <p:scale>
          <a:sx n="90" d="100"/>
          <a:sy n="90" d="100"/>
        </p:scale>
        <p:origin x="-145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DB3CC-0F43-4892-AA16-35B4BBFD372A}" type="datetimeFigureOut">
              <a:rPr lang="es-MX" smtClean="0"/>
              <a:t>21/06/2013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6775E-8CFA-4D20-8473-6EB2766A3F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5577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3B4F8C4-FD16-4A69-A47A-91FF9C1DCA7D}" type="datetimeFigureOut">
              <a:rPr lang="es-MX" smtClean="0"/>
              <a:t>21/06/2013</a:t>
            </a:fld>
            <a:endParaRPr lang="es-MX" dirty="0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s-MX" dirty="0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21/06/2013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21/06/2013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21/06/2013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21/06/2013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21/06/2013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21/06/2013</a:t>
            </a:fld>
            <a:endParaRPr lang="es-MX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21/06/2013</a:t>
            </a:fld>
            <a:endParaRPr lang="es-MX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21/06/2013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21/06/2013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3B4F8C4-FD16-4A69-A47A-91FF9C1DCA7D}" type="datetimeFigureOut">
              <a:rPr lang="es-MX" smtClean="0"/>
              <a:t>21/06/2013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3B4F8C4-FD16-4A69-A47A-91FF9C1DCA7D}" type="datetimeFigureOut">
              <a:rPr lang="es-MX" smtClean="0"/>
              <a:t>21/06/2013</a:t>
            </a:fld>
            <a:endParaRPr lang="es-MX" dirty="0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s-MX" dirty="0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DISEÑO\Lona Mia\LONA100X150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292"/>
            <a:ext cx="9144000" cy="619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258838" y="4581128"/>
            <a:ext cx="678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ING. ROBERTO ISAAC SUASTE MARTINEZ</a:t>
            </a:r>
            <a:endParaRPr lang="es-MX" sz="2400" b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75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451009" y="1124744"/>
            <a:ext cx="8496944" cy="331236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just">
              <a:buNone/>
            </a:pP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Una vez ya teniendo los datos de la conversión en ASCII, ya nos es posible enviarlos a algún periférico de salida, como:</a:t>
            </a:r>
          </a:p>
          <a:p>
            <a:pPr marL="109728" indent="0" algn="just">
              <a:buNone/>
            </a:pPr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566928" indent="-457200" algn="just">
              <a:buFont typeface="+mj-lt"/>
              <a:buAutoNum type="arabicPeriod"/>
            </a:pP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LED’S</a:t>
            </a:r>
          </a:p>
          <a:p>
            <a:pPr marL="566928" indent="-457200" algn="just">
              <a:buFont typeface="+mj-lt"/>
              <a:buAutoNum type="arabicPeriod"/>
            </a:pPr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566928" indent="-457200" algn="just">
              <a:buFont typeface="+mj-lt"/>
              <a:buAutoNum type="arabicPeriod"/>
            </a:pP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Pantallas de LCD</a:t>
            </a:r>
          </a:p>
          <a:p>
            <a:pPr marL="566928" indent="-457200" algn="just">
              <a:buFont typeface="+mj-lt"/>
              <a:buAutoNum type="arabicPeriod"/>
            </a:pPr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566928" indent="-457200" algn="just">
              <a:buFont typeface="+mj-lt"/>
              <a:buAutoNum type="arabicPeriod"/>
            </a:pP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Dispositivos Móviles (Comunicación Serial)</a:t>
            </a:r>
          </a:p>
          <a:p>
            <a:pPr marL="566928" indent="-457200" algn="just">
              <a:buFont typeface="+mj-lt"/>
              <a:buAutoNum type="arabicPeriod"/>
            </a:pPr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393192" lvl="1" indent="0" algn="just">
              <a:buNone/>
            </a:pPr>
            <a:endParaRPr lang="es-MX" sz="14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lvl="1" algn="just"/>
            <a:endParaRPr lang="es-MX" sz="14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lvl="1" algn="just"/>
            <a:endParaRPr lang="es-MX" sz="14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lvl="1" algn="just"/>
            <a:endParaRPr lang="es-ES" sz="14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1403648" y="409541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s-MX" sz="2000" i="1" dirty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Subrutina de Adquisición y Conversión de Datos</a:t>
            </a:r>
            <a:endParaRPr lang="es-MX" i="1" dirty="0">
              <a:solidFill>
                <a:schemeClr val="tx2">
                  <a:lumMod val="50000"/>
                </a:schemeClr>
              </a:solidFill>
              <a:latin typeface="Museo 3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72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451009" y="764704"/>
            <a:ext cx="8496944" cy="41958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Para habilitar el módulo ADC, el bit ADON del registro ADCON0 debe estar en “1”</a:t>
            </a:r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Si ajustamos el bit GO/DONE del registro ADCON0 en “1”, entonces comenzará la </a:t>
            </a: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Conversión</a:t>
            </a: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 Analógica Digital.</a:t>
            </a:r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Para manejar generar internamente un voltaje, vea la </a:t>
            </a: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sección </a:t>
            </a: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14.0 “FRV (Voltaje de Referencia Fijo)</a:t>
            </a:r>
            <a:endParaRPr lang="es-ES" sz="18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8514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251520" y="3501008"/>
            <a:ext cx="7560840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s-MX" sz="40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Selección del Canal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17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395536" y="404664"/>
            <a:ext cx="8496944" cy="41958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just">
              <a:buNone/>
            </a:pP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Existen 14 selecciones de canal disponibles:</a:t>
            </a: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FF0000"/>
                </a:solidFill>
                <a:latin typeface="Museo 500" pitchFamily="50" charset="0"/>
                <a:ea typeface="Times New Roman"/>
              </a:rPr>
              <a:t>Pines Analógicos – AN&lt;11:0&gt;</a:t>
            </a: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Salida DAC (Convertidor Digital Analógico)</a:t>
            </a: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Salida FVR (Voltaje de Referencia Fijo)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250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388276" y="980728"/>
            <a:ext cx="8496944" cy="41958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just">
              <a:buNone/>
            </a:pPr>
            <a:r>
              <a:rPr lang="es-MX" sz="24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Los bits CHS del Registro ADCON0 determinan que canal esta conectado al circuito de muestreo:</a:t>
            </a: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**Cuando se cambian los canales, un retardo es requerido antes de la siguiente conversión.</a:t>
            </a:r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2647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6480720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Registro ADCON0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00" y="2348880"/>
            <a:ext cx="8821088" cy="1399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413863"/>
              </p:ext>
            </p:extLst>
          </p:nvPr>
        </p:nvGraphicFramePr>
        <p:xfrm>
          <a:off x="375468" y="4581128"/>
          <a:ext cx="8568952" cy="51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42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6480720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Registro ADCON0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641095"/>
              </p:ext>
            </p:extLst>
          </p:nvPr>
        </p:nvGraphicFramePr>
        <p:xfrm>
          <a:off x="395536" y="4941168"/>
          <a:ext cx="8568952" cy="51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08720"/>
            <a:ext cx="4505325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418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6480720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Registro ADCON0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917717"/>
              </p:ext>
            </p:extLst>
          </p:nvPr>
        </p:nvGraphicFramePr>
        <p:xfrm>
          <a:off x="323528" y="4149080"/>
          <a:ext cx="8568952" cy="51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2"/>
          <a:stretch/>
        </p:blipFill>
        <p:spPr bwMode="auto">
          <a:xfrm>
            <a:off x="467544" y="1446026"/>
            <a:ext cx="8280920" cy="177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474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251520" y="3501008"/>
            <a:ext cx="7560840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s-MX" sz="40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Selección del Voltaje de Referencia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10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451009" y="764704"/>
            <a:ext cx="8496944" cy="41958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El Voltaje de Referencia del ADC puede ser generado  internamente por software o externamente suministrado.</a:t>
            </a: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En esta ocasión se trabajará con el voltaje externamente suministrado por el programador.</a:t>
            </a: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Para manejar generar internamente un voltaje, vea la </a:t>
            </a:r>
            <a:r>
              <a:rPr lang="es-MX" sz="2000" b="1" dirty="0" err="1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seccion</a:t>
            </a: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 14.0 “FRV (Voltaje de Referencia Fijo)</a:t>
            </a:r>
            <a:endParaRPr lang="es-ES" sz="18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793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251520" y="548680"/>
            <a:ext cx="8712968" cy="4752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CONTENIDO</a:t>
            </a:r>
          </a:p>
          <a:p>
            <a:pPr algn="ctr"/>
            <a:endParaRPr lang="es-MX" sz="3200" b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lvl="1"/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s-MX" sz="32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Modo de Operación del ADC</a:t>
            </a:r>
            <a:endParaRPr lang="es-MX" sz="32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lvl="1" algn="ctr"/>
            <a:r>
              <a:rPr lang="es-MX" sz="32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Subrutina de </a:t>
            </a:r>
            <a:r>
              <a:rPr lang="es-MX" sz="32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Adquisición y Conversión de Datos</a:t>
            </a:r>
            <a:endParaRPr lang="es-MX" sz="28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lvl="1"/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11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26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451009" y="1052736"/>
            <a:ext cx="8496944" cy="4195805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Los Bits ADPREF del registro ADCON1 proporcionan el control del Voltaje de Referencia Positivo. El cual puede ser:</a:t>
            </a:r>
          </a:p>
          <a:p>
            <a:pPr marL="109728" indent="0" algn="just">
              <a:buNone/>
            </a:pPr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ES" sz="1800" dirty="0" smtClean="0">
                <a:solidFill>
                  <a:srgbClr val="333333"/>
                </a:solidFill>
                <a:latin typeface="Arial"/>
                <a:ea typeface="Times New Roman"/>
              </a:rPr>
              <a:t>VREF + Pin</a:t>
            </a:r>
            <a:endParaRPr lang="es-ES" sz="1800" dirty="0" smtClean="0">
              <a:solidFill>
                <a:srgbClr val="333333"/>
              </a:solidFill>
              <a:effectLst/>
              <a:latin typeface="Arial"/>
              <a:ea typeface="Times New Roman"/>
            </a:endParaRPr>
          </a:p>
          <a:p>
            <a:pPr algn="just"/>
            <a:r>
              <a:rPr lang="es-ES" sz="1800" dirty="0" smtClean="0">
                <a:solidFill>
                  <a:srgbClr val="FF0000"/>
                </a:solidFill>
                <a:latin typeface="Arial"/>
                <a:ea typeface="Times New Roman"/>
              </a:rPr>
              <a:t>VDD</a:t>
            </a:r>
            <a:endParaRPr lang="es-ES" sz="1800" dirty="0">
              <a:solidFill>
                <a:srgbClr val="FF0000"/>
              </a:solidFill>
              <a:latin typeface="Arial"/>
              <a:ea typeface="Times New Roman"/>
            </a:endParaRPr>
          </a:p>
          <a:p>
            <a:pPr algn="just"/>
            <a:r>
              <a:rPr lang="es-ES" sz="1800" dirty="0" smtClean="0">
                <a:solidFill>
                  <a:srgbClr val="333333"/>
                </a:solidFill>
                <a:latin typeface="Arial"/>
                <a:ea typeface="Times New Roman"/>
              </a:rPr>
              <a:t>FVR 2.028V</a:t>
            </a:r>
          </a:p>
          <a:p>
            <a:pPr algn="just"/>
            <a:r>
              <a:rPr lang="es-ES" sz="1800" dirty="0" smtClean="0">
                <a:solidFill>
                  <a:srgbClr val="333333"/>
                </a:solidFill>
                <a:latin typeface="Arial"/>
                <a:ea typeface="Times New Roman"/>
              </a:rPr>
              <a:t>FVR 4.096V</a:t>
            </a:r>
            <a:endParaRPr lang="es-ES" sz="18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endParaRPr lang="es-ES" sz="1800" dirty="0" smtClean="0">
              <a:solidFill>
                <a:srgbClr val="333333"/>
              </a:solidFill>
              <a:effectLst/>
              <a:latin typeface="Arial"/>
              <a:ea typeface="Times New Roman"/>
            </a:endParaRPr>
          </a:p>
          <a:p>
            <a:pPr algn="just"/>
            <a:r>
              <a:rPr lang="es-MX" sz="1800" b="1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Los Bits </a:t>
            </a:r>
            <a:r>
              <a:rPr lang="es-MX" sz="18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ADNREF </a:t>
            </a:r>
            <a:r>
              <a:rPr lang="es-MX" sz="1800" b="1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del registro ADCON1 proporcionan el control del Voltaje de Referencia </a:t>
            </a:r>
            <a:r>
              <a:rPr lang="es-MX" sz="18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Negativo. </a:t>
            </a:r>
            <a:r>
              <a:rPr lang="es-MX" sz="1800" b="1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El cual puede ser:</a:t>
            </a:r>
          </a:p>
          <a:p>
            <a:pPr marL="109728" indent="0" algn="just">
              <a:buNone/>
            </a:pPr>
            <a:endParaRPr lang="es-MX" sz="18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ES" sz="1600" dirty="0">
                <a:solidFill>
                  <a:srgbClr val="333333"/>
                </a:solidFill>
                <a:latin typeface="Arial"/>
                <a:ea typeface="Times New Roman"/>
              </a:rPr>
              <a:t>VREF + Pin</a:t>
            </a:r>
          </a:p>
          <a:p>
            <a:pPr algn="just"/>
            <a:r>
              <a:rPr lang="es-ES" sz="1600" dirty="0" smtClean="0">
                <a:solidFill>
                  <a:srgbClr val="FF0000"/>
                </a:solidFill>
                <a:latin typeface="Arial"/>
                <a:ea typeface="Times New Roman"/>
              </a:rPr>
              <a:t>VSS</a:t>
            </a:r>
            <a:endParaRPr lang="es-ES" sz="1600" dirty="0">
              <a:solidFill>
                <a:srgbClr val="FF0000"/>
              </a:solidFill>
              <a:latin typeface="Arial"/>
              <a:ea typeface="Times New Roman"/>
            </a:endParaRPr>
          </a:p>
          <a:p>
            <a:pPr marL="109728" indent="0" algn="just">
              <a:buNone/>
            </a:pPr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15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6480720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Registro ADCON1</a:t>
            </a:r>
          </a:p>
          <a:p>
            <a:pPr marL="109728" indent="0" algn="ctr">
              <a:buNone/>
            </a:pPr>
            <a:r>
              <a:rPr lang="es-MX" sz="2800" b="1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Voltaje de Referencia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460272"/>
              </p:ext>
            </p:extLst>
          </p:nvPr>
        </p:nvGraphicFramePr>
        <p:xfrm>
          <a:off x="375468" y="4581128"/>
          <a:ext cx="8568952" cy="51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471279" cy="122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63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6480720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Registro ADCON1</a:t>
            </a:r>
          </a:p>
          <a:p>
            <a:pPr marL="109728" indent="0" algn="ctr">
              <a:buNone/>
            </a:pPr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</a:rPr>
              <a:t>Voltaje de Referencia</a:t>
            </a:r>
            <a:endParaRPr lang="es-MX" sz="2400" i="1" dirty="0" smtClean="0">
              <a:solidFill>
                <a:schemeClr val="tx2">
                  <a:lumMod val="50000"/>
                </a:schemeClr>
              </a:solidFill>
              <a:latin typeface="Museo 5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19554"/>
              </p:ext>
            </p:extLst>
          </p:nvPr>
        </p:nvGraphicFramePr>
        <p:xfrm>
          <a:off x="395536" y="4869160"/>
          <a:ext cx="8568952" cy="51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471279" cy="122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875" y="2632919"/>
            <a:ext cx="5553075" cy="202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725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251520" y="3501008"/>
            <a:ext cx="8208912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s-MX" sz="40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Selección de la Fuente de Reloj para la Conversión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45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" b="8107"/>
          <a:stretch/>
        </p:blipFill>
        <p:spPr bwMode="auto">
          <a:xfrm>
            <a:off x="999022" y="1268760"/>
            <a:ext cx="7516109" cy="222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Abrir llave"/>
          <p:cNvSpPr/>
          <p:nvPr/>
        </p:nvSpPr>
        <p:spPr>
          <a:xfrm rot="16200000">
            <a:off x="5839184" y="1728852"/>
            <a:ext cx="850008" cy="3528392"/>
          </a:xfrm>
          <a:prstGeom prst="leftBrace">
            <a:avLst>
              <a:gd name="adj1" fmla="val 8333"/>
              <a:gd name="adj2" fmla="val 50923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2 Rectángulo"/>
          <p:cNvSpPr/>
          <p:nvPr/>
        </p:nvSpPr>
        <p:spPr>
          <a:xfrm>
            <a:off x="5711628" y="4093686"/>
            <a:ext cx="1296144" cy="447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 smtClean="0">
                <a:solidFill>
                  <a:schemeClr val="tx2"/>
                </a:solidFill>
              </a:rPr>
              <a:t>TAD</a:t>
            </a:r>
            <a:endParaRPr lang="es-MX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451009" y="764704"/>
            <a:ext cx="8496944" cy="41958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La Fuente de Reloj de Conversión es ajustable por software a través de los bits ADCS del registro ADCON1. Existen 7 posibles opciones de Reloj.</a:t>
            </a: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ES" sz="2000" dirty="0" smtClean="0">
                <a:solidFill>
                  <a:srgbClr val="333333"/>
                </a:solidFill>
                <a:latin typeface="Arial"/>
                <a:ea typeface="Times New Roman"/>
              </a:rPr>
              <a:t>FOSC/2</a:t>
            </a:r>
            <a:endParaRPr lang="es-ES" sz="20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r>
              <a:rPr lang="es-ES" sz="2000" dirty="0" smtClean="0">
                <a:solidFill>
                  <a:srgbClr val="333333"/>
                </a:solidFill>
                <a:latin typeface="Arial"/>
                <a:ea typeface="Times New Roman"/>
              </a:rPr>
              <a:t>FOSC/4</a:t>
            </a:r>
            <a:endParaRPr lang="es-ES" sz="20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r>
              <a:rPr lang="es-ES" sz="2000" dirty="0" smtClean="0">
                <a:solidFill>
                  <a:srgbClr val="333333"/>
                </a:solidFill>
                <a:latin typeface="Arial"/>
                <a:ea typeface="Times New Roman"/>
              </a:rPr>
              <a:t>FOSC/8</a:t>
            </a:r>
            <a:endParaRPr lang="es-ES" sz="20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r>
              <a:rPr lang="es-ES" sz="2000" dirty="0" smtClean="0">
                <a:solidFill>
                  <a:srgbClr val="333333"/>
                </a:solidFill>
                <a:latin typeface="Arial"/>
                <a:ea typeface="Times New Roman"/>
              </a:rPr>
              <a:t>FOSC/16</a:t>
            </a:r>
          </a:p>
          <a:p>
            <a:pPr algn="just"/>
            <a:r>
              <a:rPr lang="es-ES" sz="2000" dirty="0" smtClean="0">
                <a:solidFill>
                  <a:srgbClr val="333333"/>
                </a:solidFill>
                <a:latin typeface="Arial"/>
                <a:ea typeface="Times New Roman"/>
              </a:rPr>
              <a:t>FOSC/32</a:t>
            </a:r>
          </a:p>
          <a:p>
            <a:pPr algn="just"/>
            <a:r>
              <a:rPr lang="es-ES" sz="2000" dirty="0" smtClean="0">
                <a:solidFill>
                  <a:srgbClr val="333333"/>
                </a:solidFill>
                <a:latin typeface="Arial"/>
                <a:ea typeface="Times New Roman"/>
              </a:rPr>
              <a:t>FOSC/64</a:t>
            </a:r>
          </a:p>
          <a:p>
            <a:pPr algn="just"/>
            <a:r>
              <a:rPr lang="es-ES" sz="2000" dirty="0" smtClean="0">
                <a:solidFill>
                  <a:srgbClr val="FF0000"/>
                </a:solidFill>
                <a:latin typeface="Arial"/>
                <a:ea typeface="Times New Roman"/>
              </a:rPr>
              <a:t>FRC (Oscilador Interno Dedicado)</a:t>
            </a:r>
            <a:endParaRPr lang="es-ES" sz="2000" dirty="0">
              <a:solidFill>
                <a:srgbClr val="FF0000"/>
              </a:solidFill>
              <a:latin typeface="Arial"/>
              <a:ea typeface="Times New Roman"/>
            </a:endParaRPr>
          </a:p>
          <a:p>
            <a:pPr algn="just"/>
            <a:endParaRPr lang="es-ES" sz="20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endParaRPr lang="es-ES" sz="20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008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451009" y="764705"/>
            <a:ext cx="8496944" cy="172819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El tiempo para completar una conversión de bits se define como TAD.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Una conversión de 10 bits requiere 11.5 periodos TAD. </a:t>
            </a: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ES" sz="20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endParaRPr lang="es-ES" sz="20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8"/>
          <a:stretch/>
        </p:blipFill>
        <p:spPr bwMode="auto">
          <a:xfrm>
            <a:off x="683568" y="2479806"/>
            <a:ext cx="7972996" cy="291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573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65" y="620688"/>
            <a:ext cx="8633985" cy="28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1 Marcador de contenido"/>
          <p:cNvSpPr txBox="1">
            <a:spLocks/>
          </p:cNvSpPr>
          <p:nvPr/>
        </p:nvSpPr>
        <p:spPr>
          <a:xfrm>
            <a:off x="318613" y="3645024"/>
            <a:ext cx="8496944" cy="1728191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Las celdas sombreadas están fuera del rango recomendado.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La fuente FRC tiene un tiempo TAD típico de 1.6 s por VDD.</a:t>
            </a: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Para tiempos de conversiones mas rápidas se recomienda la selección de otra fuente de reloj.</a:t>
            </a: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ES" sz="20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endParaRPr lang="es-ES" sz="20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916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6480720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Registro ADCON1</a:t>
            </a:r>
          </a:p>
          <a:p>
            <a:pPr marL="109728" indent="0" algn="ctr">
              <a:buNone/>
            </a:pPr>
            <a:r>
              <a:rPr lang="es-MX" sz="2800" b="1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Fuente de Reloj del ADC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67302"/>
              </p:ext>
            </p:extLst>
          </p:nvPr>
        </p:nvGraphicFramePr>
        <p:xfrm>
          <a:off x="395536" y="4941168"/>
          <a:ext cx="8568952" cy="51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471279" cy="122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682690"/>
            <a:ext cx="5184575" cy="2258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45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251520" y="3501008"/>
            <a:ext cx="8208912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s-MX" sz="40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Selección del Formato del Resultado</a:t>
            </a: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75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251520" y="3501008"/>
            <a:ext cx="7560840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s-MX" sz="40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PROCEDIMIENTO DE UNA CONVERSIÓN A/D</a:t>
            </a:r>
            <a:endParaRPr lang="es-MX" sz="4000" b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00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451009" y="764704"/>
            <a:ext cx="8496944" cy="41958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El resultado de la conversión analógica a digital de 10 bits, puede ser suministrada en 2 formatos:</a:t>
            </a: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ES" sz="2000" dirty="0" smtClean="0">
                <a:solidFill>
                  <a:srgbClr val="333333"/>
                </a:solidFill>
                <a:latin typeface="Arial"/>
                <a:ea typeface="Times New Roman"/>
              </a:rPr>
              <a:t>Justificación a la Izquierda</a:t>
            </a:r>
            <a:endParaRPr lang="es-ES" sz="20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r>
              <a:rPr lang="es-ES" sz="2000" dirty="0">
                <a:solidFill>
                  <a:srgbClr val="333333"/>
                </a:solidFill>
                <a:latin typeface="Arial"/>
                <a:ea typeface="Times New Roman"/>
              </a:rPr>
              <a:t>Justificación a la </a:t>
            </a:r>
            <a:r>
              <a:rPr lang="es-ES" sz="2000" dirty="0" smtClean="0">
                <a:solidFill>
                  <a:srgbClr val="333333"/>
                </a:solidFill>
                <a:latin typeface="Arial"/>
                <a:ea typeface="Times New Roman"/>
              </a:rPr>
              <a:t>Derecha</a:t>
            </a:r>
            <a:endParaRPr lang="es-ES" sz="20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endParaRPr lang="es-ES" sz="2000" dirty="0" smtClean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endParaRPr lang="es-ES" sz="20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r>
              <a:rPr lang="es-ES" sz="2000" b="1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El bit ADFM del registro ADCON1 controla el formato de salida</a:t>
            </a:r>
          </a:p>
          <a:p>
            <a:pPr algn="just"/>
            <a:endParaRPr lang="es-ES" sz="20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589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24744"/>
            <a:ext cx="8167530" cy="2993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58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6480720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Registro ADCON1</a:t>
            </a:r>
          </a:p>
          <a:p>
            <a:pPr marL="109728" indent="0" algn="ctr">
              <a:buNone/>
            </a:pPr>
            <a:r>
              <a:rPr lang="es-MX" sz="2800" b="1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Selección del Formato de Resultado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683701"/>
              </p:ext>
            </p:extLst>
          </p:nvPr>
        </p:nvGraphicFramePr>
        <p:xfrm>
          <a:off x="395536" y="4941168"/>
          <a:ext cx="8568952" cy="51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471279" cy="122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03236"/>
            <a:ext cx="8327263" cy="111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276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6480720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Registro ADCON1</a:t>
            </a:r>
          </a:p>
          <a:p>
            <a:pPr marL="109728" indent="0" algn="ctr">
              <a:buNone/>
            </a:pPr>
            <a:r>
              <a:rPr lang="es-MX" sz="2800" b="1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Valor Final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393806"/>
              </p:ext>
            </p:extLst>
          </p:nvPr>
        </p:nvGraphicFramePr>
        <p:xfrm>
          <a:off x="375468" y="4581128"/>
          <a:ext cx="8568952" cy="51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471279" cy="122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29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2708920"/>
            <a:ext cx="8280920" cy="1575048"/>
          </a:xfrm>
        </p:spPr>
        <p:txBody>
          <a:bodyPr>
            <a:normAutofit fontScale="90000"/>
          </a:bodyPr>
          <a:lstStyle/>
          <a:p>
            <a:pPr algn="ctr"/>
            <a:r>
              <a:rPr lang="es-MX" sz="6000" b="1" i="1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GRACIAS POR SU ATENCION</a:t>
            </a:r>
            <a:endParaRPr lang="es-MX" sz="6000" b="1" i="1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087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451009" y="1124744"/>
            <a:ext cx="8496944" cy="46805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566928" indent="-457200" algn="just">
              <a:buFont typeface="+mj-lt"/>
              <a:buAutoNum type="arabicPeriod"/>
            </a:pP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Configuración de Puertos</a:t>
            </a:r>
          </a:p>
          <a:p>
            <a:pPr lvl="1" algn="just"/>
            <a:r>
              <a:rPr lang="es-MX" sz="14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Deshabilitar los pines de salida (TRIS)</a:t>
            </a:r>
          </a:p>
          <a:p>
            <a:pPr lvl="1" algn="just"/>
            <a:r>
              <a:rPr lang="es-MX" sz="14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Configurar los pines como analógicos (ANSEL)</a:t>
            </a:r>
          </a:p>
          <a:p>
            <a:pPr lvl="1" algn="just"/>
            <a:endParaRPr lang="es-MX" sz="14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566928" indent="-457200" algn="just">
              <a:buFont typeface="+mj-lt"/>
              <a:buAutoNum type="arabicPeriod"/>
            </a:pPr>
            <a:r>
              <a:rPr lang="es-MX" sz="2000" b="1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Configuración </a:t>
            </a: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del módulo ADC</a:t>
            </a:r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lvl="1" algn="just"/>
            <a:r>
              <a:rPr lang="es-MX" sz="14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Configurar el voltaje de referencia</a:t>
            </a:r>
            <a:endParaRPr lang="es-MX" sz="14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lvl="1" algn="just"/>
            <a:r>
              <a:rPr lang="es-MX" sz="14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Seleccionar el reloj de conversión del ADC</a:t>
            </a:r>
          </a:p>
          <a:p>
            <a:pPr lvl="1" algn="just"/>
            <a:r>
              <a:rPr lang="es-MX" sz="14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Seleccionar el canal de entrada del ADC</a:t>
            </a:r>
          </a:p>
          <a:p>
            <a:pPr lvl="1" algn="just"/>
            <a:r>
              <a:rPr lang="es-MX" sz="14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Activar el módulo ADC</a:t>
            </a:r>
          </a:p>
          <a:p>
            <a:pPr marL="393192" lvl="1" indent="0" algn="just">
              <a:buNone/>
            </a:pPr>
            <a:endParaRPr lang="es-MX" sz="14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566928" indent="-457200" algn="just">
              <a:buFont typeface="+mj-lt"/>
              <a:buAutoNum type="arabicPeriod"/>
            </a:pP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Configurar la interrupción por ADC (Opcional)</a:t>
            </a:r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lvl="1" algn="just"/>
            <a:r>
              <a:rPr lang="es-MX" sz="14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Habilitar las interrupciones globales</a:t>
            </a:r>
          </a:p>
          <a:p>
            <a:pPr lvl="1" algn="just"/>
            <a:r>
              <a:rPr lang="es-MX" sz="14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Habilitar las interrupciones por periféricos</a:t>
            </a:r>
          </a:p>
          <a:p>
            <a:pPr lvl="1" algn="just"/>
            <a:r>
              <a:rPr lang="es-MX" sz="14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Habilitar la interrupción por ADC</a:t>
            </a:r>
          </a:p>
          <a:p>
            <a:pPr lvl="1" algn="just"/>
            <a:r>
              <a:rPr lang="es-MX" sz="14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Borrar la bandera de interrupción por ADC</a:t>
            </a:r>
          </a:p>
          <a:p>
            <a:pPr lvl="1" algn="just"/>
            <a:endParaRPr lang="es-MX" sz="14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lvl="1" algn="just"/>
            <a:endParaRPr lang="es-MX" sz="14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lvl="1" algn="just"/>
            <a:endParaRPr lang="es-MX" sz="14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lvl="1" algn="just"/>
            <a:endParaRPr lang="es-MX" sz="14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lvl="1" algn="just"/>
            <a:endParaRPr lang="es-MX" sz="14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lvl="1" algn="just"/>
            <a:endParaRPr lang="es-ES" sz="14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1391987" y="524579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s-MX" sz="2000" i="1" dirty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Subrutina de </a:t>
            </a:r>
            <a:r>
              <a:rPr lang="es-MX" sz="20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Inicialización del ADC</a:t>
            </a:r>
            <a:endParaRPr lang="es-MX" i="1" dirty="0">
              <a:solidFill>
                <a:schemeClr val="tx2">
                  <a:lumMod val="50000"/>
                </a:schemeClr>
              </a:solidFill>
              <a:latin typeface="Museo 3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3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451009" y="1124744"/>
            <a:ext cx="8496944" cy="46805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566928" indent="-457200" algn="just">
              <a:buFont typeface="+mj-lt"/>
              <a:buAutoNum type="arabicPeriod"/>
            </a:pP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Esperar el tiempo de adquisición requerido (100ms)</a:t>
            </a:r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lvl="1" algn="just"/>
            <a:endParaRPr lang="es-MX" sz="14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566928" indent="-457200" algn="just">
              <a:buFont typeface="+mj-lt"/>
              <a:buAutoNum type="arabicPeriod"/>
            </a:pP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Comenzar la conversión ajustando en 1 el bit GO/DONE</a:t>
            </a:r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393192" lvl="1" indent="0" algn="just">
              <a:buNone/>
            </a:pPr>
            <a:endParaRPr lang="es-MX" sz="14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566928" indent="-457200" algn="just">
              <a:buFont typeface="+mj-lt"/>
              <a:buAutoNum type="arabicPeriod"/>
            </a:pP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Esperar a que la conversión AD se complete, checando lo siguiente:</a:t>
            </a:r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lvl="1" algn="just"/>
            <a:r>
              <a:rPr lang="es-MX" sz="14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Checar el estado del bit GO/DONE  </a:t>
            </a:r>
          </a:p>
          <a:p>
            <a:pPr lvl="1" algn="just"/>
            <a:r>
              <a:rPr lang="es-MX" sz="14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Esperar la interrupción por ADC (en caso de que este habilitada)</a:t>
            </a:r>
          </a:p>
          <a:p>
            <a:pPr lvl="1" algn="just"/>
            <a:endParaRPr lang="es-MX" sz="14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566928" indent="-457200" algn="just">
              <a:buFont typeface="+mj-lt"/>
              <a:buAutoNum type="arabicPeriod"/>
            </a:pP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Leer el Resultado del ADC:</a:t>
            </a:r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393192" lvl="1" indent="0" algn="just">
              <a:buNone/>
            </a:pPr>
            <a:endParaRPr lang="es-MX" sz="14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566928" indent="-457200" algn="just">
              <a:buFont typeface="+mj-lt"/>
              <a:buAutoNum type="arabicPeriod"/>
            </a:pP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Limpiar la bandera del ADC (</a:t>
            </a:r>
            <a:r>
              <a:rPr lang="es-MX" sz="2000" b="1" dirty="0" err="1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requuerido</a:t>
            </a: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 en caso de que la interrupción este activada)</a:t>
            </a:r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393192" lvl="1" indent="0" algn="just">
              <a:buNone/>
            </a:pPr>
            <a:endParaRPr lang="es-MX" sz="14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lvl="1" algn="just"/>
            <a:endParaRPr lang="es-MX" sz="14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lvl="1" algn="just"/>
            <a:endParaRPr lang="es-MX" sz="14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lvl="1" algn="just"/>
            <a:endParaRPr lang="es-ES" sz="14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1403648" y="409541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s-MX" sz="2000" i="1" dirty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Subrutina de Adquisición y Conversión de Datos</a:t>
            </a:r>
            <a:endParaRPr lang="es-MX" i="1" dirty="0">
              <a:solidFill>
                <a:schemeClr val="tx2">
                  <a:lumMod val="50000"/>
                </a:schemeClr>
              </a:solidFill>
              <a:latin typeface="Museo 3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93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2123728" y="476672"/>
            <a:ext cx="4680520" cy="576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2"/>
                </a:solidFill>
              </a:rPr>
              <a:t>Espera Tiempo de Adquisición (100ms)</a:t>
            </a:r>
            <a:endParaRPr lang="es-MX" dirty="0">
              <a:solidFill>
                <a:schemeClr val="tx2"/>
              </a:solidFill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2123728" y="1412776"/>
            <a:ext cx="4680520" cy="8640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2"/>
                </a:solidFill>
              </a:rPr>
              <a:t>Comienza la Conversión</a:t>
            </a:r>
          </a:p>
          <a:p>
            <a:pPr algn="ctr"/>
            <a:r>
              <a:rPr lang="es-MX" b="1" dirty="0" smtClean="0">
                <a:solidFill>
                  <a:schemeClr val="tx2"/>
                </a:solidFill>
              </a:rPr>
              <a:t>GO/DONE  = 1</a:t>
            </a:r>
            <a:endParaRPr lang="es-MX" b="1" dirty="0">
              <a:solidFill>
                <a:schemeClr val="tx2"/>
              </a:solidFill>
            </a:endParaRPr>
          </a:p>
        </p:txBody>
      </p:sp>
      <p:sp>
        <p:nvSpPr>
          <p:cNvPr id="3" name="2 Rombo"/>
          <p:cNvSpPr/>
          <p:nvPr/>
        </p:nvSpPr>
        <p:spPr>
          <a:xfrm>
            <a:off x="2591780" y="2636912"/>
            <a:ext cx="3744416" cy="1296144"/>
          </a:xfrm>
          <a:prstGeom prst="diamo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b="1" dirty="0" smtClean="0">
              <a:solidFill>
                <a:schemeClr val="tx2"/>
              </a:solidFill>
            </a:endParaRPr>
          </a:p>
          <a:p>
            <a:pPr algn="ctr"/>
            <a:r>
              <a:rPr lang="es-MX" sz="1600" b="1" dirty="0" smtClean="0">
                <a:solidFill>
                  <a:schemeClr val="tx2"/>
                </a:solidFill>
              </a:rPr>
              <a:t>¿Ya termino la conversión?</a:t>
            </a:r>
          </a:p>
          <a:p>
            <a:pPr algn="ctr"/>
            <a:r>
              <a:rPr lang="es-MX" sz="1600" b="1" dirty="0" smtClean="0">
                <a:solidFill>
                  <a:schemeClr val="tx2"/>
                </a:solidFill>
              </a:rPr>
              <a:t>GO/DONE  </a:t>
            </a:r>
            <a:r>
              <a:rPr lang="es-MX" sz="1600" b="1" dirty="0">
                <a:solidFill>
                  <a:schemeClr val="tx2"/>
                </a:solidFill>
              </a:rPr>
              <a:t>= 0</a:t>
            </a:r>
            <a:r>
              <a:rPr lang="es-MX" sz="1600" b="1" dirty="0" smtClean="0">
                <a:solidFill>
                  <a:schemeClr val="tx2"/>
                </a:solidFill>
              </a:rPr>
              <a:t> ?</a:t>
            </a:r>
            <a:endParaRPr lang="es-MX" sz="1600" b="1" dirty="0">
              <a:solidFill>
                <a:schemeClr val="tx2"/>
              </a:solidFill>
            </a:endParaRPr>
          </a:p>
          <a:p>
            <a:pPr algn="ctr"/>
            <a:endParaRPr lang="es-MX" dirty="0"/>
          </a:p>
        </p:txBody>
      </p:sp>
      <p:cxnSp>
        <p:nvCxnSpPr>
          <p:cNvPr id="9" name="8 Conector recto de flecha"/>
          <p:cNvCxnSpPr>
            <a:stCxn id="2" idx="2"/>
            <a:endCxn id="7" idx="0"/>
          </p:cNvCxnSpPr>
          <p:nvPr/>
        </p:nvCxnSpPr>
        <p:spPr>
          <a:xfrm>
            <a:off x="4463988" y="1052736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 de flecha"/>
          <p:cNvCxnSpPr/>
          <p:nvPr/>
        </p:nvCxnSpPr>
        <p:spPr>
          <a:xfrm>
            <a:off x="4463988" y="2276872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>
            <a:stCxn id="3" idx="3"/>
          </p:cNvCxnSpPr>
          <p:nvPr/>
        </p:nvCxnSpPr>
        <p:spPr>
          <a:xfrm>
            <a:off x="6336196" y="3284984"/>
            <a:ext cx="18362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"/>
          <p:cNvCxnSpPr/>
          <p:nvPr/>
        </p:nvCxnSpPr>
        <p:spPr>
          <a:xfrm flipV="1">
            <a:off x="8172400" y="2556520"/>
            <a:ext cx="0" cy="728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recto de flecha"/>
          <p:cNvCxnSpPr>
            <a:endCxn id="3" idx="0"/>
          </p:cNvCxnSpPr>
          <p:nvPr/>
        </p:nvCxnSpPr>
        <p:spPr>
          <a:xfrm flipH="1">
            <a:off x="4463988" y="2556520"/>
            <a:ext cx="3708412" cy="80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22 Rectángulo"/>
          <p:cNvSpPr/>
          <p:nvPr/>
        </p:nvSpPr>
        <p:spPr>
          <a:xfrm>
            <a:off x="6303421" y="2864524"/>
            <a:ext cx="10801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MX" sz="20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No</a:t>
            </a:r>
            <a:endParaRPr lang="es-MX" i="1" dirty="0">
              <a:solidFill>
                <a:schemeClr val="tx2">
                  <a:lumMod val="50000"/>
                </a:schemeClr>
              </a:solidFill>
              <a:latin typeface="Museo 300" pitchFamily="50" charset="0"/>
            </a:endParaRPr>
          </a:p>
        </p:txBody>
      </p:sp>
      <p:sp>
        <p:nvSpPr>
          <p:cNvPr id="24" name="23 Rectángulo"/>
          <p:cNvSpPr/>
          <p:nvPr/>
        </p:nvSpPr>
        <p:spPr>
          <a:xfrm>
            <a:off x="3059832" y="3969756"/>
            <a:ext cx="10801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MX" sz="2000" i="1" dirty="0" smtClean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Si</a:t>
            </a:r>
            <a:endParaRPr lang="es-MX" i="1" dirty="0">
              <a:solidFill>
                <a:schemeClr val="tx2">
                  <a:lumMod val="50000"/>
                </a:schemeClr>
              </a:solidFill>
              <a:latin typeface="Museo 300" pitchFamily="50" charset="0"/>
            </a:endParaRPr>
          </a:p>
        </p:txBody>
      </p:sp>
      <p:cxnSp>
        <p:nvCxnSpPr>
          <p:cNvPr id="25" name="24 Conector recto de flecha"/>
          <p:cNvCxnSpPr/>
          <p:nvPr/>
        </p:nvCxnSpPr>
        <p:spPr>
          <a:xfrm>
            <a:off x="4463988" y="3969756"/>
            <a:ext cx="0" cy="5393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26 Rectángulo"/>
          <p:cNvSpPr/>
          <p:nvPr/>
        </p:nvSpPr>
        <p:spPr>
          <a:xfrm>
            <a:off x="2123728" y="4509120"/>
            <a:ext cx="4680520" cy="8640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2"/>
                </a:solidFill>
              </a:rPr>
              <a:t>Lee resultado Binario del ADC</a:t>
            </a:r>
          </a:p>
          <a:p>
            <a:pPr algn="ctr"/>
            <a:r>
              <a:rPr lang="es-MX" b="1" dirty="0" smtClean="0">
                <a:solidFill>
                  <a:schemeClr val="tx2"/>
                </a:solidFill>
              </a:rPr>
              <a:t>ADRESH y ADRESL</a:t>
            </a:r>
            <a:endParaRPr lang="es-MX" b="1" dirty="0">
              <a:solidFill>
                <a:schemeClr val="tx2"/>
              </a:solidFill>
            </a:endParaRPr>
          </a:p>
        </p:txBody>
      </p:sp>
      <p:cxnSp>
        <p:nvCxnSpPr>
          <p:cNvPr id="28" name="27 Conector recto de flecha"/>
          <p:cNvCxnSpPr/>
          <p:nvPr/>
        </p:nvCxnSpPr>
        <p:spPr>
          <a:xfrm>
            <a:off x="4463988" y="5373216"/>
            <a:ext cx="0" cy="5393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74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451009" y="1124744"/>
            <a:ext cx="8496944" cy="46805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just">
              <a:buNone/>
            </a:pP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Una vez ya el resultado este en los registros ADRESH y ADRESL:</a:t>
            </a:r>
          </a:p>
          <a:p>
            <a:pPr marL="109728" indent="0" algn="just">
              <a:buNone/>
            </a:pPr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566928" indent="-457200" algn="just">
              <a:buFont typeface="+mj-lt"/>
              <a:buAutoNum type="arabicPeriod"/>
            </a:pP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Respaldamos dicho resultado en RPG llamados DATOH y DATOL.</a:t>
            </a:r>
          </a:p>
          <a:p>
            <a:pPr marL="566928" indent="-457200" algn="just">
              <a:buFont typeface="+mj-lt"/>
              <a:buAutoNum type="arabicPeriod"/>
            </a:pPr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566928" indent="-457200" algn="just">
              <a:buFont typeface="+mj-lt"/>
              <a:buAutoNum type="arabicPeriod"/>
            </a:pP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Posteriormente mandamos llamar a la subrutina de BIN – BCD la cual convertirá el valor binario a un sistema BCD.</a:t>
            </a:r>
          </a:p>
          <a:p>
            <a:pPr marL="566928" indent="-457200" algn="just">
              <a:buFont typeface="+mj-lt"/>
              <a:buAutoNum type="arabicPeriod"/>
            </a:pPr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566928" indent="-457200" algn="just">
              <a:buFont typeface="+mj-lt"/>
              <a:buAutoNum type="arabicPeriod"/>
            </a:pP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Una vez tengamos el resultado en BCD lo convertimos a ASCII sumándole el valor de 30.</a:t>
            </a:r>
          </a:p>
          <a:p>
            <a:pPr marL="109728" indent="0" algn="just">
              <a:buNone/>
            </a:pPr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393192" lvl="1" indent="0" algn="just">
              <a:buNone/>
            </a:pPr>
            <a:endParaRPr lang="es-MX" sz="14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lvl="1" algn="just"/>
            <a:endParaRPr lang="es-MX" sz="14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lvl="1" algn="just"/>
            <a:endParaRPr lang="es-MX" sz="14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lvl="1" algn="just"/>
            <a:endParaRPr lang="es-ES" sz="14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1403648" y="409541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s-MX" sz="2000" i="1" dirty="0">
                <a:solidFill>
                  <a:schemeClr val="tx2">
                    <a:lumMod val="50000"/>
                  </a:schemeClr>
                </a:solidFill>
                <a:latin typeface="Museo 300" pitchFamily="50" charset="0"/>
              </a:rPr>
              <a:t>Subrutina de Adquisición y Conversión de Datos</a:t>
            </a:r>
            <a:endParaRPr lang="es-MX" i="1" dirty="0">
              <a:solidFill>
                <a:schemeClr val="tx2">
                  <a:lumMod val="50000"/>
                </a:schemeClr>
              </a:solidFill>
              <a:latin typeface="Museo 3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31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2123728" y="1412776"/>
            <a:ext cx="4680520" cy="8640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2"/>
                </a:solidFill>
              </a:rPr>
              <a:t>Subrutina BIN-BCD</a:t>
            </a:r>
          </a:p>
          <a:p>
            <a:pPr algn="ctr"/>
            <a:r>
              <a:rPr lang="es-MX" b="1" dirty="0" smtClean="0">
                <a:solidFill>
                  <a:schemeClr val="tx2"/>
                </a:solidFill>
              </a:rPr>
              <a:t>Binario a BCD</a:t>
            </a:r>
            <a:endParaRPr lang="es-MX" b="1" dirty="0">
              <a:solidFill>
                <a:schemeClr val="tx2"/>
              </a:solidFill>
            </a:endParaRPr>
          </a:p>
        </p:txBody>
      </p:sp>
      <p:cxnSp>
        <p:nvCxnSpPr>
          <p:cNvPr id="9" name="8 Conector recto de flecha"/>
          <p:cNvCxnSpPr>
            <a:endCxn id="7" idx="0"/>
          </p:cNvCxnSpPr>
          <p:nvPr/>
        </p:nvCxnSpPr>
        <p:spPr>
          <a:xfrm>
            <a:off x="4463988" y="1052736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 de flecha"/>
          <p:cNvCxnSpPr/>
          <p:nvPr/>
        </p:nvCxnSpPr>
        <p:spPr>
          <a:xfrm>
            <a:off x="6084168" y="3697121"/>
            <a:ext cx="0" cy="3799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26 Rectángulo"/>
          <p:cNvSpPr/>
          <p:nvPr/>
        </p:nvSpPr>
        <p:spPr>
          <a:xfrm>
            <a:off x="2915816" y="4077073"/>
            <a:ext cx="4680520" cy="15315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2"/>
                </a:solidFill>
              </a:rPr>
              <a:t>Convertir a ASCII</a:t>
            </a:r>
          </a:p>
          <a:p>
            <a:pPr algn="ctr"/>
            <a:r>
              <a:rPr lang="es-MX" b="1" dirty="0" smtClean="0">
                <a:solidFill>
                  <a:schemeClr val="tx2"/>
                </a:solidFill>
              </a:rPr>
              <a:t>Unidades + 30</a:t>
            </a:r>
          </a:p>
          <a:p>
            <a:pPr algn="ctr"/>
            <a:r>
              <a:rPr lang="es-MX" b="1" dirty="0" smtClean="0">
                <a:solidFill>
                  <a:schemeClr val="tx2"/>
                </a:solidFill>
              </a:rPr>
              <a:t>Decenas + 30</a:t>
            </a:r>
          </a:p>
          <a:p>
            <a:pPr algn="ctr"/>
            <a:r>
              <a:rPr lang="es-MX" b="1" dirty="0" smtClean="0">
                <a:solidFill>
                  <a:schemeClr val="tx2"/>
                </a:solidFill>
              </a:rPr>
              <a:t>Centenas + 30</a:t>
            </a:r>
          </a:p>
          <a:p>
            <a:pPr algn="ctr"/>
            <a:r>
              <a:rPr lang="es-MX" b="1" dirty="0" smtClean="0">
                <a:solidFill>
                  <a:schemeClr val="tx2"/>
                </a:solidFill>
              </a:rPr>
              <a:t>Millares + 30</a:t>
            </a:r>
            <a:endParaRPr lang="es-MX" b="1" dirty="0">
              <a:solidFill>
                <a:schemeClr val="tx2"/>
              </a:solidFill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1547664" y="188640"/>
            <a:ext cx="6048672" cy="8640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2"/>
                </a:solidFill>
              </a:rPr>
              <a:t>Respalda el resultado Binario del ADC en RPG’s</a:t>
            </a:r>
          </a:p>
          <a:p>
            <a:pPr algn="ctr"/>
            <a:r>
              <a:rPr lang="es-MX" b="1" dirty="0" smtClean="0">
                <a:solidFill>
                  <a:schemeClr val="tx2"/>
                </a:solidFill>
              </a:rPr>
              <a:t>DATOH y DATOL</a:t>
            </a:r>
            <a:endParaRPr lang="es-MX" b="1" dirty="0">
              <a:solidFill>
                <a:schemeClr val="tx2"/>
              </a:solidFill>
            </a:endParaRPr>
          </a:p>
        </p:txBody>
      </p:sp>
      <p:graphicFrame>
        <p:nvGraphicFramePr>
          <p:cNvPr id="18" name="1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150625"/>
              </p:ext>
            </p:extLst>
          </p:nvPr>
        </p:nvGraphicFramePr>
        <p:xfrm>
          <a:off x="1110775" y="2881888"/>
          <a:ext cx="2664300" cy="51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66430"/>
                <a:gridCol w="266430"/>
                <a:gridCol w="266430"/>
                <a:gridCol w="266430"/>
                <a:gridCol w="266430"/>
                <a:gridCol w="266430"/>
                <a:gridCol w="266430"/>
                <a:gridCol w="266430"/>
                <a:gridCol w="266430"/>
                <a:gridCol w="266430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9" name="18 Conector recto de flecha"/>
          <p:cNvCxnSpPr/>
          <p:nvPr/>
        </p:nvCxnSpPr>
        <p:spPr>
          <a:xfrm>
            <a:off x="3791425" y="3140968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1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396241"/>
              </p:ext>
            </p:extLst>
          </p:nvPr>
        </p:nvGraphicFramePr>
        <p:xfrm>
          <a:off x="4932036" y="2636912"/>
          <a:ext cx="2160244" cy="10363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40061"/>
                <a:gridCol w="540061"/>
                <a:gridCol w="540061"/>
                <a:gridCol w="540061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M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C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D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U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5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350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251520" y="3501008"/>
            <a:ext cx="7560840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s-MX" sz="40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DESPLIEGUE DE DATOS</a:t>
            </a:r>
            <a:endParaRPr lang="es-MX" sz="4000" b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95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Personalizado 2">
      <a:dk1>
        <a:srgbClr val="FFFFFF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10393</TotalTime>
  <Words>864</Words>
  <Application>Microsoft Office PowerPoint</Application>
  <PresentationFormat>Presentación en pantalla (4:3)</PresentationFormat>
  <Paragraphs>265</Paragraphs>
  <Slides>34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5" baseType="lpstr">
      <vt:lpstr>Concurrencia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 POR SU ATENCION</vt:lpstr>
    </vt:vector>
  </TitlesOfParts>
  <Company>Mecatronica Digital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Mecatrónica en el mundo</dc:title>
  <dc:creator>Isaac Suaste</dc:creator>
  <cp:lastModifiedBy>Suaste</cp:lastModifiedBy>
  <cp:revision>231</cp:revision>
  <dcterms:created xsi:type="dcterms:W3CDTF">2011-05-12T16:10:57Z</dcterms:created>
  <dcterms:modified xsi:type="dcterms:W3CDTF">2013-06-22T06:09:58Z</dcterms:modified>
</cp:coreProperties>
</file>